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4"/>
  </p:notesMasterIdLst>
  <p:sldIdLst>
    <p:sldId id="260" r:id="rId5"/>
    <p:sldId id="302" r:id="rId6"/>
    <p:sldId id="303"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4" r:id="rId26"/>
    <p:sldId id="325" r:id="rId27"/>
    <p:sldId id="326" r:id="rId28"/>
    <p:sldId id="327" r:id="rId29"/>
    <p:sldId id="328" r:id="rId30"/>
    <p:sldId id="329" r:id="rId31"/>
    <p:sldId id="331" r:id="rId32"/>
    <p:sldId id="332" r:id="rId33"/>
    <p:sldId id="333" r:id="rId34"/>
    <p:sldId id="334" r:id="rId35"/>
    <p:sldId id="335" r:id="rId36"/>
    <p:sldId id="336" r:id="rId37"/>
    <p:sldId id="337" r:id="rId38"/>
    <p:sldId id="338" r:id="rId39"/>
    <p:sldId id="339" r:id="rId40"/>
    <p:sldId id="340" r:id="rId41"/>
    <p:sldId id="341" r:id="rId42"/>
    <p:sldId id="259" r:id="rId43"/>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13"/>
    <p:restoredTop sz="99110" autoAdjust="0"/>
  </p:normalViewPr>
  <p:slideViewPr>
    <p:cSldViewPr snapToGrid="0" snapToObjects="1" showGuides="1">
      <p:cViewPr varScale="1">
        <p:scale>
          <a:sx n="73" d="100"/>
          <a:sy n="73" d="100"/>
        </p:scale>
        <p:origin x="-678" y="-9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62" d="100"/>
          <a:sy n="62" d="100"/>
        </p:scale>
        <p:origin x="2776"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C0C1D-82FB-0148-8963-CA5CA6285E15}" type="datetimeFigureOut">
              <a:rPr lang="es-ES_tradnl" smtClean="0"/>
              <a:t>28/09/2018</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E2037C-3BB1-EE48-89F3-32FC57178CCE}" type="slidenum">
              <a:rPr lang="es-ES_tradnl" smtClean="0"/>
              <a:t>‹Nº›</a:t>
            </a:fld>
            <a:endParaRPr lang="es-ES_tradnl"/>
          </a:p>
        </p:txBody>
      </p:sp>
    </p:spTree>
    <p:extLst>
      <p:ext uri="{BB962C8B-B14F-4D97-AF65-F5344CB8AC3E}">
        <p14:creationId xmlns:p14="http://schemas.microsoft.com/office/powerpoint/2010/main" val="1817395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ctrTitle"/>
          </p:nvPr>
        </p:nvSpPr>
        <p:spPr>
          <a:xfrm>
            <a:off x="3223646" y="1122363"/>
            <a:ext cx="8694551" cy="2387600"/>
          </a:xfrm>
        </p:spPr>
        <p:txBody>
          <a:bodyPr anchor="b"/>
          <a:lstStyle>
            <a:lvl1pPr algn="ct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Subtítulo 2"/>
          <p:cNvSpPr>
            <a:spLocks noGrp="1"/>
          </p:cNvSpPr>
          <p:nvPr>
            <p:ph type="subTitle" idx="1"/>
          </p:nvPr>
        </p:nvSpPr>
        <p:spPr>
          <a:xfrm>
            <a:off x="1523999" y="3525461"/>
            <a:ext cx="10394197" cy="1655762"/>
          </a:xfrm>
        </p:spPr>
        <p:txBody>
          <a:bodyPr/>
          <a:lstStyle>
            <a:lvl1pPr marL="0" indent="0" algn="ctr">
              <a:buNone/>
              <a:defRPr sz="2400" b="1"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357A635C-916D-4046-A71C-676ADB0714D0}"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719194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5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42915242-1130-E048-AAA4-994B7FCC1101}"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6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8271938-6BA2-3B4C-983B-C676A810C8EF}"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9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18F30397-4759-8E45-9448-DAE4C7724C67}"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10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14971C7D-C560-8140-8181-91190B9378E9}"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1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788EFFF-82FB-5F49-A804-C28E42EA8576}"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2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788EFFF-82FB-5F49-A804-C28E42EA8576}"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7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500005E8-6941-AB44-B3F5-4FD3003DD2FD}"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1172" cy="6858000"/>
          </a:xfrm>
          <a:prstGeom prst="rect">
            <a:avLst/>
          </a:prstGeom>
        </p:spPr>
      </p:pic>
    </p:spTree>
    <p:extLst>
      <p:ext uri="{BB962C8B-B14F-4D97-AF65-F5344CB8AC3E}">
        <p14:creationId xmlns:p14="http://schemas.microsoft.com/office/powerpoint/2010/main" val="183766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838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p>
            <a:fld id="{D33BDFF9-BCE6-9F49-9AFC-EEF126B04A14}" type="datetime1">
              <a:rPr lang="es-CO" smtClean="0"/>
              <a:t>28/09/2018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6977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651000" y="188913"/>
            <a:ext cx="10267197" cy="1325563"/>
          </a:xfrm>
        </p:spPr>
        <p:txBody>
          <a:bodyPr/>
          <a:lstStyle/>
          <a:p>
            <a:r>
              <a:rPr lang="es-ES_tradnl"/>
              <a:t>Clic para editar título</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p>
            <a:fld id="{F860E0D0-7090-6F4C-AE99-66D002B0E5E8}" type="datetime1">
              <a:rPr lang="es-CO" smtClean="0"/>
              <a:t>28/09/2018</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308288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15"/>
            <a:ext cx="12192000" cy="6864095"/>
          </a:xfrm>
          <a:prstGeom prst="rect">
            <a:avLst/>
          </a:prstGeom>
          <a:noFill/>
          <a:ln>
            <a:noFill/>
          </a:ln>
        </p:spPr>
      </p:pic>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a:xfrm>
            <a:off x="464949" y="1696422"/>
            <a:ext cx="11453248" cy="3836473"/>
          </a:xfrm>
        </p:spPr>
        <p:txBody>
          <a:bodyPr/>
          <a:lstStyle>
            <a:lvl1pPr marL="0" indent="0">
              <a:buNone/>
              <a:defRPr/>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10"/>
          </p:nvPr>
        </p:nvSpPr>
        <p:spPr/>
        <p:txBody>
          <a:bodyPr/>
          <a:lstStyle/>
          <a:p>
            <a:fld id="{E5DA4E52-8113-974D-A64A-A7F4AA8989C7}"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032389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p>
            <a:fld id="{02B653C0-3247-BA42-A5B6-1B70082F2282}" type="datetime1">
              <a:rPr lang="es-CO" smtClean="0"/>
              <a:t>28/09/2018</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321657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CB61C64-9A2D-324B-BA9F-8A55E9BD45D1}" type="datetime1">
              <a:rPr lang="es-CO" smtClean="0"/>
              <a:t>28/09/2018</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8738343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987424"/>
            <a:ext cx="3932237" cy="1374775"/>
          </a:xfrm>
        </p:spPr>
        <p:txBody>
          <a:bodyPr anchor="b"/>
          <a:lstStyle>
            <a:lvl1pPr>
              <a:defRPr sz="3200"/>
            </a:lvl1pPr>
          </a:lstStyle>
          <a:p>
            <a:r>
              <a:rPr lang="es-ES_tradnl"/>
              <a:t>Clic para editar título</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839788" y="23622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A4814667-AD01-BD45-878B-3FB8E6E5FA16}" type="datetime1">
              <a:rPr lang="es-CO" smtClean="0"/>
              <a:t>28/09/2018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0400195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987424"/>
            <a:ext cx="3932237" cy="1387475"/>
          </a:xfrm>
        </p:spPr>
        <p:txBody>
          <a:bodyPr anchor="b"/>
          <a:lstStyle>
            <a:lvl1pPr>
              <a:defRPr sz="3200"/>
            </a:lvl1pPr>
          </a:lstStyle>
          <a:p>
            <a:r>
              <a:rPr lang="es-ES_tradnl" dirty="0"/>
              <a:t>Clic para editar título</a:t>
            </a:r>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3749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484E185-1CE5-1A41-89B0-B9830B514806}" type="datetime1">
              <a:rPr lang="es-CO" smtClean="0"/>
              <a:t>28/09/2018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032370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787B017F-2E62-A14B-B69A-6262C16CA9CE}"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84272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AADCDB02-FF6E-0347-905C-026E96FF4C9A}"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39682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a:xfrm>
            <a:off x="464949" y="1696422"/>
            <a:ext cx="11453248" cy="3836473"/>
          </a:xfrm>
        </p:spPr>
        <p:txBody>
          <a:bodyPr/>
          <a:lstStyle>
            <a:lvl1pPr marL="0" indent="0">
              <a:buNone/>
              <a:defRPr/>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10"/>
          </p:nvPr>
        </p:nvSpPr>
        <p:spPr/>
        <p:txBody>
          <a:bodyPr/>
          <a:lstStyle/>
          <a:p>
            <a:fld id="{BC0A2951-4F80-4C4D-A0F4-A2EB4892799F}"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497" y="0"/>
            <a:ext cx="12176502" cy="6855371"/>
          </a:xfrm>
          <a:prstGeom prst="rect">
            <a:avLst/>
          </a:prstGeom>
          <a:noFill/>
          <a:ln>
            <a:noFill/>
          </a:ln>
        </p:spPr>
      </p:pic>
      <p:sp>
        <p:nvSpPr>
          <p:cNvPr id="2" name="Título 1"/>
          <p:cNvSpPr>
            <a:spLocks noGrp="1"/>
          </p:cNvSpPr>
          <p:nvPr>
            <p:ph type="title"/>
          </p:nvPr>
        </p:nvSpPr>
        <p:spPr>
          <a:xfrm>
            <a:off x="4262034" y="1709738"/>
            <a:ext cx="7085416"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F844931A-6181-094D-9014-884E5312EC68}"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117074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498" y="0"/>
            <a:ext cx="12192000" cy="6864096"/>
          </a:xfrm>
          <a:prstGeom prst="rect">
            <a:avLst/>
          </a:prstGeom>
        </p:spPr>
      </p:pic>
      <p:sp>
        <p:nvSpPr>
          <p:cNvPr id="2" name="Título 1"/>
          <p:cNvSpPr>
            <a:spLocks noGrp="1"/>
          </p:cNvSpPr>
          <p:nvPr>
            <p:ph type="title"/>
          </p:nvPr>
        </p:nvSpPr>
        <p:spPr>
          <a:xfrm>
            <a:off x="4262034" y="1709738"/>
            <a:ext cx="7085416"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5C804F6C-595A-1543-9D1F-FEDC765A7EAF}"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Encabezado de sección">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B4A5A9B2-84F3-7F44-ABD6-C96430783F8A}"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1173" cy="6858000"/>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6F665447-B8DB-B447-991B-0908E304AED3}"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8_Encabezado de sección">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a:lvl1pPr>
          </a:lstStyle>
          <a:p>
            <a:r>
              <a:rPr lang="es-ES_tradnl" dirty="0"/>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dirty="0"/>
              <a:t>Haga clic para modificar el estilo de texto del patrón</a:t>
            </a:r>
          </a:p>
        </p:txBody>
      </p:sp>
      <p:sp>
        <p:nvSpPr>
          <p:cNvPr id="4" name="Marcador de fecha 3"/>
          <p:cNvSpPr>
            <a:spLocks noGrp="1"/>
          </p:cNvSpPr>
          <p:nvPr>
            <p:ph type="dt" sz="half" idx="10"/>
          </p:nvPr>
        </p:nvSpPr>
        <p:spPr/>
        <p:txBody>
          <a:bodyPr/>
          <a:lstStyle/>
          <a:p>
            <a:fld id="{7C00484A-C756-D847-A937-1D375C6A60A6}"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4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9A79C3D1-1FCB-FD4C-8FA7-BE9FD3E41D94}"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a:off x="0" y="0"/>
            <a:ext cx="12192000" cy="6864095"/>
          </a:xfrm>
          <a:prstGeom prst="rect">
            <a:avLst/>
          </a:prstGeom>
        </p:spPr>
      </p:pic>
      <p:sp>
        <p:nvSpPr>
          <p:cNvPr id="2" name="Marcador de título 1"/>
          <p:cNvSpPr>
            <a:spLocks noGrp="1"/>
          </p:cNvSpPr>
          <p:nvPr>
            <p:ph type="title"/>
          </p:nvPr>
        </p:nvSpPr>
        <p:spPr>
          <a:xfrm>
            <a:off x="1596324" y="179149"/>
            <a:ext cx="10321873" cy="1325563"/>
          </a:xfrm>
          <a:prstGeom prst="rect">
            <a:avLst/>
          </a:prstGeom>
        </p:spPr>
        <p:txBody>
          <a:bodyPr vert="horz" lIns="91440" tIns="45720" rIns="91440" bIns="45720" rtlCol="0" anchor="ctr">
            <a:normAutofit/>
          </a:bodyPr>
          <a:lstStyle/>
          <a:p>
            <a:r>
              <a:rPr lang="es-ES_tradnl"/>
              <a:t>Clic para editar título</a:t>
            </a:r>
          </a:p>
        </p:txBody>
      </p:sp>
      <p:sp>
        <p:nvSpPr>
          <p:cNvPr id="3" name="Marcador de texto 2"/>
          <p:cNvSpPr>
            <a:spLocks noGrp="1"/>
          </p:cNvSpPr>
          <p:nvPr>
            <p:ph type="body" idx="1"/>
          </p:nvPr>
        </p:nvSpPr>
        <p:spPr>
          <a:xfrm>
            <a:off x="464949" y="1696422"/>
            <a:ext cx="11453248" cy="4351338"/>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E7381B-126B-7C43-B9FC-AD2E4888F622}" type="datetime1">
              <a:rPr lang="es-CO" smtClean="0"/>
              <a:t>28/09/2018</a:t>
            </a:fld>
            <a:endParaRPr lang="es-ES_tradnl"/>
          </a:p>
        </p:txBody>
      </p:sp>
      <p:sp>
        <p:nvSpPr>
          <p:cNvPr id="5" name="Marcador de pie de página 4"/>
          <p:cNvSpPr>
            <a:spLocks noGrp="1"/>
          </p:cNvSpPr>
          <p:nvPr>
            <p:ph type="ftr" sz="quarter" idx="3"/>
          </p:nvPr>
        </p:nvSpPr>
        <p:spPr>
          <a:xfrm>
            <a:off x="4134173" y="635634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917499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522311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51" r:id="rId4"/>
    <p:sldLayoutId id="2147483661" r:id="rId5"/>
    <p:sldLayoutId id="2147483662" r:id="rId6"/>
    <p:sldLayoutId id="2147483663" r:id="rId7"/>
    <p:sldLayoutId id="2147483669" r:id="rId8"/>
    <p:sldLayoutId id="2147483664" r:id="rId9"/>
    <p:sldLayoutId id="2147483665" r:id="rId10"/>
    <p:sldLayoutId id="2147483666" r:id="rId11"/>
    <p:sldLayoutId id="2147483670" r:id="rId12"/>
    <p:sldLayoutId id="2147483671" r:id="rId13"/>
    <p:sldLayoutId id="2147483672" r:id="rId14"/>
    <p:sldLayoutId id="2147483673" r:id="rId15"/>
    <p:sldLayoutId id="2147483667" r:id="rId16"/>
    <p:sldLayoutId id="2147483660" r:id="rId17"/>
    <p:sldLayoutId id="2147483652" r:id="rId18"/>
    <p:sldLayoutId id="2147483653" r:id="rId19"/>
    <p:sldLayoutId id="2147483654" r:id="rId20"/>
    <p:sldLayoutId id="2147483655" r:id="rId21"/>
    <p:sldLayoutId id="2147483656" r:id="rId22"/>
    <p:sldLayoutId id="2147483657" r:id="rId23"/>
    <p:sldLayoutId id="2147483658" r:id="rId24"/>
    <p:sldLayoutId id="2147483659" r:id="rId25"/>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Base de datos con SQL server</a:t>
            </a:r>
            <a:endParaRPr lang="es-ES_tradnl" dirty="0"/>
          </a:p>
        </p:txBody>
      </p:sp>
      <p:sp>
        <p:nvSpPr>
          <p:cNvPr id="3" name="Subtítulo 2"/>
          <p:cNvSpPr>
            <a:spLocks noGrp="1"/>
          </p:cNvSpPr>
          <p:nvPr>
            <p:ph type="subTitle" idx="1"/>
          </p:nvPr>
        </p:nvSpPr>
        <p:spPr/>
        <p:txBody>
          <a:bodyPr/>
          <a:lstStyle/>
          <a:p>
            <a:endParaRPr lang="es-ES_tradnl" dirty="0"/>
          </a:p>
        </p:txBody>
      </p:sp>
    </p:spTree>
    <p:extLst>
      <p:ext uri="{BB962C8B-B14F-4D97-AF65-F5344CB8AC3E}">
        <p14:creationId xmlns:p14="http://schemas.microsoft.com/office/powerpoint/2010/main" val="1482495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10</a:t>
            </a:fld>
            <a:endParaRPr lang="es-ES_tradnl"/>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675" y="704850"/>
            <a:ext cx="90106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5146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11</a:t>
            </a:fld>
            <a:endParaRPr lang="es-ES_tradnl"/>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575" y="609600"/>
            <a:ext cx="9086850"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0666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12</a:t>
            </a:fld>
            <a:endParaRPr lang="es-ES_tradnl"/>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538" y="671513"/>
            <a:ext cx="8924925" cy="551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1264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13</a:t>
            </a:fld>
            <a:endParaRPr lang="es-ES_tradnl"/>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04888"/>
            <a:ext cx="9144000"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6513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14</a:t>
            </a:fld>
            <a:endParaRPr lang="es-ES_tradnl"/>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747713"/>
            <a:ext cx="9410700"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6151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15</a:t>
            </a:fld>
            <a:endParaRPr lang="es-ES_tradnl"/>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33413"/>
            <a:ext cx="9372600" cy="559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367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16</a:t>
            </a:fld>
            <a:endParaRPr lang="es-ES_tradnl"/>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388" y="757238"/>
            <a:ext cx="8277225" cy="534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8623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17</a:t>
            </a:fld>
            <a:endParaRPr lang="es-ES_tradnl"/>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425" y="771525"/>
            <a:ext cx="8439150" cy="531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344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18</a:t>
            </a:fld>
            <a:endParaRPr lang="es-ES_tradnl"/>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600075"/>
            <a:ext cx="8972550"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6460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19</a:t>
            </a:fld>
            <a:endParaRPr lang="es-ES_tradnl"/>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747713"/>
            <a:ext cx="8991600"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9520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3" y="723900"/>
            <a:ext cx="9515475"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787844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20</a:t>
            </a:fld>
            <a:endParaRPr lang="es-ES_tradnl"/>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1076325"/>
            <a:ext cx="8286750"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6636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21</a:t>
            </a:fld>
            <a:endParaRPr lang="es-ES_tradnl"/>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714375"/>
            <a:ext cx="876300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4100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b="0" dirty="0" err="1"/>
              <a:t>KPI’s</a:t>
            </a:r>
            <a:r>
              <a:rPr lang="es-MX" b="0" dirty="0"/>
              <a:t> ¿Qué son, para qué sirven y por qué y cómo utilizarlos?</a:t>
            </a:r>
            <a:br>
              <a:rPr lang="es-MX" b="0"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22</a:t>
            </a:fld>
            <a:endParaRPr lang="es-ES_tradnl"/>
          </a:p>
        </p:txBody>
      </p:sp>
      <p:sp>
        <p:nvSpPr>
          <p:cNvPr id="4" name="3 CuadroTexto"/>
          <p:cNvSpPr txBox="1"/>
          <p:nvPr/>
        </p:nvSpPr>
        <p:spPr>
          <a:xfrm>
            <a:off x="1185236" y="1471848"/>
            <a:ext cx="9774685" cy="646331"/>
          </a:xfrm>
          <a:prstGeom prst="rect">
            <a:avLst/>
          </a:prstGeom>
          <a:noFill/>
        </p:spPr>
        <p:txBody>
          <a:bodyPr wrap="square" rtlCol="0">
            <a:spAutoFit/>
          </a:bodyPr>
          <a:lstStyle/>
          <a:p>
            <a:r>
              <a:rPr lang="es-MX" dirty="0"/>
              <a:t>Un indicador clave de rendimiento (KPI) es una indicación visual que comunica el progreso realizado para lograr un objetivo cuantificable. </a:t>
            </a:r>
            <a:endParaRPr lang="es-CO" dirty="0"/>
          </a:p>
        </p:txBody>
      </p:sp>
      <p:sp>
        <p:nvSpPr>
          <p:cNvPr id="5" name="4 Rectángulo"/>
          <p:cNvSpPr/>
          <p:nvPr/>
        </p:nvSpPr>
        <p:spPr>
          <a:xfrm>
            <a:off x="1185235" y="2407001"/>
            <a:ext cx="9774685" cy="1200329"/>
          </a:xfrm>
          <a:prstGeom prst="rect">
            <a:avLst/>
          </a:prstGeom>
        </p:spPr>
        <p:txBody>
          <a:bodyPr wrap="square">
            <a:spAutoFit/>
          </a:bodyPr>
          <a:lstStyle/>
          <a:p>
            <a:r>
              <a:rPr lang="es-MX" b="1" dirty="0"/>
              <a:t>Cuándo usar un KPI</a:t>
            </a:r>
          </a:p>
          <a:p>
            <a:r>
              <a:rPr lang="es-MX" dirty="0"/>
              <a:t>Los KPI son una excelente opción:</a:t>
            </a:r>
          </a:p>
          <a:p>
            <a:r>
              <a:rPr lang="es-MX" dirty="0"/>
              <a:t>para medir el progreso (¿voy adelantado o retrasado?)</a:t>
            </a:r>
          </a:p>
          <a:p>
            <a:r>
              <a:rPr lang="es-MX" dirty="0"/>
              <a:t>para medir la distancia hasta un objetivo (¿cuánto adelanto o retraso tengo?)</a:t>
            </a:r>
          </a:p>
        </p:txBody>
      </p:sp>
      <p:sp>
        <p:nvSpPr>
          <p:cNvPr id="7" name="6 CuadroTexto"/>
          <p:cNvSpPr txBox="1"/>
          <p:nvPr/>
        </p:nvSpPr>
        <p:spPr>
          <a:xfrm>
            <a:off x="1017379" y="4189638"/>
            <a:ext cx="10574247" cy="1754326"/>
          </a:xfrm>
          <a:prstGeom prst="rect">
            <a:avLst/>
          </a:prstGeom>
          <a:noFill/>
        </p:spPr>
        <p:txBody>
          <a:bodyPr wrap="square" rtlCol="0">
            <a:spAutoFit/>
          </a:bodyPr>
          <a:lstStyle/>
          <a:p>
            <a:r>
              <a:rPr lang="es-MX" b="1" dirty="0"/>
              <a:t>Requisitos de los objetos visuales de KPI</a:t>
            </a:r>
          </a:p>
          <a:p>
            <a:r>
              <a:rPr lang="es-MX" dirty="0"/>
              <a:t>Un indicador clave de rendimiento (KPI) se basa en una medida específica y está diseñado para ayudarle a evaluar el valor y el estado actuales de una métrica con respecto al objetivo definido. Por lo tanto, un objeto visual KPI requiere una medida </a:t>
            </a:r>
            <a:r>
              <a:rPr lang="es-MX" i="1" dirty="0"/>
              <a:t>base</a:t>
            </a:r>
            <a:r>
              <a:rPr lang="es-MX" dirty="0"/>
              <a:t> que se evalúa en un valor y una medida o un valor de </a:t>
            </a:r>
            <a:r>
              <a:rPr lang="es-MX" i="1" dirty="0"/>
              <a:t>destino</a:t>
            </a:r>
            <a:r>
              <a:rPr lang="es-MX" dirty="0"/>
              <a:t>, y un umbral u objetivo.</a:t>
            </a:r>
          </a:p>
          <a:p>
            <a:endParaRPr lang="es-CO" dirty="0"/>
          </a:p>
        </p:txBody>
      </p:sp>
    </p:spTree>
    <p:extLst>
      <p:ext uri="{BB962C8B-B14F-4D97-AF65-F5344CB8AC3E}">
        <p14:creationId xmlns:p14="http://schemas.microsoft.com/office/powerpoint/2010/main" val="2093641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Cómo crear un KPI</a:t>
            </a:r>
            <a:br>
              <a:rPr lang="es-CO" dirty="0" smtClean="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23</a:t>
            </a:fld>
            <a:endParaRPr lang="es-ES_tradnl"/>
          </a:p>
        </p:txBody>
      </p:sp>
      <p:sp>
        <p:nvSpPr>
          <p:cNvPr id="5" name="AutoShape 2" descr="https://dpspowerbi.blob.core.windows.net/powerbi-preview-media/pbiwebprod-docs.azurewebsites.net/es-es/documentation/articles/powerbi-service-tutorial-kpi/20160729103946/kpi-icon.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6" name="AutoShape 4" descr="https://dpspowerbi.blob.core.windows.net/powerbi-preview-media/pbiwebprod-docs.azurewebsites.net/es-es/documentation/articles/powerbi-service-tutorial-kpi/20160729103946/kpi-icon.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7" name="AutoShape 6" descr="https://dpspowerbi.blob.core.windows.net/powerbi-preview-media/pbiwebprod-docs.azurewebsites.net/es-es/documentation/articles/powerbi-service-tutorial-kpi/20160729103946/kpi-icon.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8" name="AutoShape 8" descr="https://dpspowerbi.blob.core.windows.net/powerbi-preview-media/pbiwebprod-docs.azurewebsites.net/es-es/documentation/articles/powerbi-service-tutorial-kpi/20160729103946/kpi-icon.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2253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8655" y="1504712"/>
            <a:ext cx="2581275" cy="300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Rectángulo"/>
          <p:cNvSpPr/>
          <p:nvPr/>
        </p:nvSpPr>
        <p:spPr>
          <a:xfrm>
            <a:off x="4863737" y="1028343"/>
            <a:ext cx="6096000" cy="4801314"/>
          </a:xfrm>
          <a:prstGeom prst="rect">
            <a:avLst/>
          </a:prstGeom>
        </p:spPr>
        <p:txBody>
          <a:bodyPr>
            <a:spAutoFit/>
          </a:bodyPr>
          <a:lstStyle/>
          <a:p>
            <a:r>
              <a:rPr lang="es-MX" dirty="0"/>
              <a:t>Para dar formato al KPI, seleccione el icono de pincel para abrir el panel Formato.</a:t>
            </a:r>
          </a:p>
          <a:p>
            <a:r>
              <a:rPr lang="es-MX" b="1" dirty="0"/>
              <a:t>Indicador</a:t>
            </a:r>
            <a:r>
              <a:rPr lang="es-MX" dirty="0"/>
              <a:t>: controla las unidades de visualización y los decimales del indicador.</a:t>
            </a:r>
          </a:p>
          <a:p>
            <a:r>
              <a:rPr lang="es-MX" b="1" dirty="0"/>
              <a:t>Eje de tendencia</a:t>
            </a:r>
            <a:r>
              <a:rPr lang="es-MX" dirty="0"/>
              <a:t>: cuando se establece en </a:t>
            </a:r>
            <a:r>
              <a:rPr lang="es-MX" b="1" dirty="0"/>
              <a:t>Activado</a:t>
            </a:r>
            <a:r>
              <a:rPr lang="es-MX" dirty="0"/>
              <a:t>, el eje de tendencia se muestra como el fondo del objeto visual de KPI.</a:t>
            </a:r>
            <a:br>
              <a:rPr lang="es-MX" dirty="0"/>
            </a:br>
            <a:endParaRPr lang="es-MX" dirty="0"/>
          </a:p>
          <a:p>
            <a:r>
              <a:rPr lang="es-MX" b="1" dirty="0"/>
              <a:t>Objetivos</a:t>
            </a:r>
            <a:r>
              <a:rPr lang="es-MX" dirty="0"/>
              <a:t>: cuando se establece en </a:t>
            </a:r>
            <a:r>
              <a:rPr lang="es-MX" b="1" dirty="0"/>
              <a:t>Activado</a:t>
            </a:r>
            <a:r>
              <a:rPr lang="es-MX" dirty="0"/>
              <a:t>, el objeto visual muestra el objetivo y la distancia desde el objetivo como un porcentaje.</a:t>
            </a:r>
          </a:p>
          <a:p>
            <a:r>
              <a:rPr lang="es-MX" b="1" dirty="0"/>
              <a:t>Estado</a:t>
            </a:r>
            <a:r>
              <a:rPr lang="es-MX" dirty="0"/>
              <a:t>: algunos KPI se consideran </a:t>
            </a:r>
            <a:r>
              <a:rPr lang="es-MX" i="1" dirty="0"/>
              <a:t>mejores</a:t>
            </a:r>
            <a:r>
              <a:rPr lang="es-MX" dirty="0"/>
              <a:t> para valores mayores y otros son </a:t>
            </a:r>
            <a:r>
              <a:rPr lang="es-MX" i="1" dirty="0"/>
              <a:t>mejores</a:t>
            </a:r>
            <a:r>
              <a:rPr lang="es-MX" dirty="0"/>
              <a:t> con valores menores. Por ejemplo, ganancias frente a tiempo de espera. Normalmente, un mayor valor de ganancias es mejor que un mayor valor de tiempo de espera, que normalmente se considera como algo peor. Esta opción permite seleccionar el comportamiento del KPI. El estado predeterminado es </a:t>
            </a:r>
            <a:r>
              <a:rPr lang="es-MX" b="1" dirty="0"/>
              <a:t>alto es mejor</a:t>
            </a:r>
            <a:r>
              <a:rPr lang="es-MX" dirty="0"/>
              <a:t>.</a:t>
            </a:r>
          </a:p>
        </p:txBody>
      </p:sp>
    </p:spTree>
    <p:extLst>
      <p:ext uri="{BB962C8B-B14F-4D97-AF65-F5344CB8AC3E}">
        <p14:creationId xmlns:p14="http://schemas.microsoft.com/office/powerpoint/2010/main" val="3513954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Gráfico </a:t>
            </a:r>
            <a:r>
              <a:rPr lang="es-CO" dirty="0" smtClean="0"/>
              <a:t>lineal</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24</a:t>
            </a:fld>
            <a:endParaRPr lang="es-ES_tradnl"/>
          </a:p>
        </p:txBody>
      </p:sp>
      <p:sp>
        <p:nvSpPr>
          <p:cNvPr id="4" name="3 Rectángulo"/>
          <p:cNvSpPr/>
          <p:nvPr/>
        </p:nvSpPr>
        <p:spPr>
          <a:xfrm>
            <a:off x="1596324" y="1244046"/>
            <a:ext cx="4229710" cy="4801314"/>
          </a:xfrm>
          <a:prstGeom prst="rect">
            <a:avLst/>
          </a:prstGeom>
        </p:spPr>
        <p:txBody>
          <a:bodyPr wrap="square">
            <a:spAutoFit/>
          </a:bodyPr>
          <a:lstStyle/>
          <a:p>
            <a:r>
              <a:rPr lang="es-MX" b="1" dirty="0"/>
              <a:t>Qué es?</a:t>
            </a:r>
            <a:r>
              <a:rPr lang="es-MX" dirty="0"/>
              <a:t> Un gráfico de líneas se caracteriza por tener una o más líneas que corresponden a valores de datos de una determinada categoría.</a:t>
            </a:r>
          </a:p>
          <a:p>
            <a:r>
              <a:rPr lang="es-MX" b="1" dirty="0"/>
              <a:t>¿Cuándo usarlo?</a:t>
            </a:r>
            <a:r>
              <a:rPr lang="es-MX" dirty="0"/>
              <a:t> Este tipo de visualización funciona mejor para mostrar y comparar tendencias a lo largo del tiempo.</a:t>
            </a:r>
          </a:p>
          <a:p>
            <a:r>
              <a:rPr lang="es-MX" b="1" dirty="0"/>
              <a:t>¿Por qué elegir este tipo de gráfico?</a:t>
            </a:r>
            <a:r>
              <a:rPr lang="es-MX" dirty="0"/>
              <a:t> Un gráfico lineal muestra las diferencias entre la categoría y los valores de tiempo. Puedes utilizar dos o más líneas para comparar el rendimiento en una categoría, por ejemplo:</a:t>
            </a:r>
          </a:p>
          <a:p>
            <a:pPr lvl="1"/>
            <a:r>
              <a:rPr lang="es-MX" dirty="0"/>
              <a:t>Temperaturas anuales.</a:t>
            </a:r>
          </a:p>
          <a:p>
            <a:pPr lvl="1"/>
            <a:r>
              <a:rPr lang="es-MX" dirty="0"/>
              <a:t>Meses y unidades vendidas.</a:t>
            </a:r>
          </a:p>
          <a:p>
            <a:pPr lvl="1"/>
            <a:r>
              <a:rPr lang="es-MX" dirty="0"/>
              <a:t>Número de seguidores en las redes sociales por semana.</a:t>
            </a:r>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8294" y="1244046"/>
            <a:ext cx="5172075"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5153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Gráfico de columnas</a:t>
            </a:r>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25</a:t>
            </a:fld>
            <a:endParaRPr lang="es-ES_tradnl"/>
          </a:p>
        </p:txBody>
      </p:sp>
      <p:sp>
        <p:nvSpPr>
          <p:cNvPr id="4" name="3 Rectángulo"/>
          <p:cNvSpPr/>
          <p:nvPr/>
        </p:nvSpPr>
        <p:spPr>
          <a:xfrm>
            <a:off x="552994" y="1402140"/>
            <a:ext cx="6096000" cy="3139321"/>
          </a:xfrm>
          <a:prstGeom prst="rect">
            <a:avLst/>
          </a:prstGeom>
        </p:spPr>
        <p:txBody>
          <a:bodyPr>
            <a:spAutoFit/>
          </a:bodyPr>
          <a:lstStyle/>
          <a:p>
            <a:r>
              <a:rPr lang="es-MX" b="1" dirty="0"/>
              <a:t>¿Qué es?</a:t>
            </a:r>
            <a:r>
              <a:rPr lang="es-MX" dirty="0"/>
              <a:t> En un gráfico de columnas (también llamado diagrama de barras), las columnas de longitud variable representan valores de datos.</a:t>
            </a:r>
          </a:p>
          <a:p>
            <a:r>
              <a:rPr lang="es-MX" b="1" dirty="0"/>
              <a:t>¿Cuándo usarlo?</a:t>
            </a:r>
            <a:r>
              <a:rPr lang="es-MX" dirty="0"/>
              <a:t> Esta visualización funciona mejor para comparar valores de datos entre categorías.</a:t>
            </a:r>
          </a:p>
          <a:p>
            <a:r>
              <a:rPr lang="es-MX" b="1" dirty="0"/>
              <a:t>¿Por qué elegir este tipo de gráfico?</a:t>
            </a:r>
            <a:r>
              <a:rPr lang="es-MX" dirty="0"/>
              <a:t> Este versátil gráfico se puede rotar para mostrar barras horizontales en lugar de columnas verticales. Algunos ejemplos de uso incluyen:</a:t>
            </a:r>
          </a:p>
          <a:p>
            <a:pPr lvl="1"/>
            <a:r>
              <a:rPr lang="es-MX" dirty="0"/>
              <a:t>Relaciones de parte a parte.</a:t>
            </a:r>
          </a:p>
          <a:p>
            <a:pPr lvl="1"/>
            <a:r>
              <a:rPr lang="es-MX" dirty="0"/>
              <a:t>Comparaciones entre categorías.</a:t>
            </a:r>
          </a:p>
          <a:p>
            <a:pPr lvl="1"/>
            <a:r>
              <a:rPr lang="es-MX" dirty="0"/>
              <a:t>Porcentajes de cambio o de totales.</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1884" y="1512511"/>
            <a:ext cx="4086225" cy="30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5051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Gráfico combinado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26</a:t>
            </a:fld>
            <a:endParaRPr lang="es-ES_tradnl"/>
          </a:p>
        </p:txBody>
      </p:sp>
      <p:sp>
        <p:nvSpPr>
          <p:cNvPr id="4" name="3 Rectángulo"/>
          <p:cNvSpPr/>
          <p:nvPr/>
        </p:nvSpPr>
        <p:spPr>
          <a:xfrm>
            <a:off x="592183" y="1582340"/>
            <a:ext cx="6096000" cy="3693319"/>
          </a:xfrm>
          <a:prstGeom prst="rect">
            <a:avLst/>
          </a:prstGeom>
        </p:spPr>
        <p:txBody>
          <a:bodyPr>
            <a:spAutoFit/>
          </a:bodyPr>
          <a:lstStyle/>
          <a:p>
            <a:r>
              <a:rPr lang="es-MX" b="1" dirty="0"/>
              <a:t>¿Qué es?</a:t>
            </a:r>
            <a:r>
              <a:rPr lang="es-MX" dirty="0"/>
              <a:t> Un diagrama combinado incluye elementos tanto de los gráficos lineales como de los diagramas de barras.</a:t>
            </a:r>
          </a:p>
          <a:p>
            <a:r>
              <a:rPr lang="es-MX" b="1" dirty="0"/>
              <a:t>¿Cuándo usarlo?</a:t>
            </a:r>
            <a:r>
              <a:rPr lang="es-MX" dirty="0"/>
              <a:t> Escoge esta tabla para visualizar conjuntos de datos con medidas que tienen diferentes escalas. Utiliza varias líneas y barras para conjuntos de datos con rangos de valores significativamente diferentes y usa escalas múltiples en el eje ‘y’.</a:t>
            </a:r>
          </a:p>
          <a:p>
            <a:r>
              <a:rPr lang="es-MX" b="1" dirty="0"/>
              <a:t>¿Por qué elegir este tipo de gráfico?</a:t>
            </a:r>
            <a:r>
              <a:rPr lang="es-MX" dirty="0"/>
              <a:t> Una tabla combinada es mejor para:</a:t>
            </a:r>
          </a:p>
          <a:p>
            <a:pPr lvl="1"/>
            <a:r>
              <a:rPr lang="es-MX" dirty="0"/>
              <a:t>Comparación de conjuntos de datos con diferentes escalas de ejes (como temperatura y precipitación).</a:t>
            </a:r>
          </a:p>
          <a:p>
            <a:pPr lvl="1"/>
            <a:r>
              <a:rPr lang="es-MX" dirty="0"/>
              <a:t>Visualización de tendencias de datos continuos a lo largo del tiempo, frente a una escala común.</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1872" y="2005011"/>
            <a:ext cx="4286250"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9863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Mapas de Calor y de puntos</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27</a:t>
            </a:fld>
            <a:endParaRPr lang="es-ES_tradnl"/>
          </a:p>
        </p:txBody>
      </p:sp>
      <p:sp>
        <p:nvSpPr>
          <p:cNvPr id="4" name="3 CuadroTexto"/>
          <p:cNvSpPr txBox="1"/>
          <p:nvPr/>
        </p:nvSpPr>
        <p:spPr>
          <a:xfrm>
            <a:off x="509452" y="1267097"/>
            <a:ext cx="6988628" cy="4801314"/>
          </a:xfrm>
          <a:prstGeom prst="rect">
            <a:avLst/>
          </a:prstGeom>
          <a:noFill/>
        </p:spPr>
        <p:txBody>
          <a:bodyPr wrap="square" rtlCol="0">
            <a:spAutoFit/>
          </a:bodyPr>
          <a:lstStyle/>
          <a:p>
            <a:r>
              <a:rPr lang="es-MX" b="1" dirty="0"/>
              <a:t>¿Qué son?</a:t>
            </a:r>
            <a:r>
              <a:rPr lang="es-MX" dirty="0"/>
              <a:t> Los mapas de calor se construyen sobre mapas de forma. Los mapas de puntos se construyen sobre mapas del mundo.</a:t>
            </a:r>
          </a:p>
          <a:p>
            <a:r>
              <a:rPr lang="es-MX" b="1" dirty="0"/>
              <a:t>¿Cuándo usarlos?</a:t>
            </a:r>
            <a:r>
              <a:rPr lang="es-MX" dirty="0"/>
              <a:t> Los mapas de calor muestran los detalles dentro de los límites cartográficos o áreas delineadas. Los mapas de puntos son buenos para visualizar conjuntos de datos utilizando esferas de diferentes tamaños (según el valor de los datos) trazadas sobre puntos geográficos.</a:t>
            </a:r>
          </a:p>
          <a:p>
            <a:r>
              <a:rPr lang="es-MX" b="1" dirty="0"/>
              <a:t>¿Por qué elegir este tipo de gráfico?</a:t>
            </a:r>
            <a:endParaRPr lang="es-MX" dirty="0"/>
          </a:p>
          <a:p>
            <a:pPr lvl="1"/>
            <a:r>
              <a:rPr lang="es-MX" dirty="0"/>
              <a:t>Un mapa de calor muestra la densidad de los resultados de los datos y la ubicación dentro de ciertas áreas usando el color y la intensidad del color (por ejemplo, resultados de votaciones por país).</a:t>
            </a:r>
          </a:p>
          <a:p>
            <a:pPr lvl="1"/>
            <a:r>
              <a:rPr lang="es-MX" dirty="0"/>
              <a:t>Los mapas de puntos pueden desglosar los datos geoespaciales por categoría para cualquier punto del mapa. Con ello se muestran múltiples resultados para la misma ubicación (tales como género, edad y tasas de propiedad de la vivienda por ciudad).</a:t>
            </a:r>
          </a:p>
          <a:p>
            <a:endParaRPr lang="es-CO"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1786" y="1267097"/>
            <a:ext cx="3905250" cy="325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89211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Gráficos de dispersión y gráficos de burbujas</a:t>
            </a:r>
            <a:br>
              <a:rPr lang="es-MX"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28</a:t>
            </a:fld>
            <a:endParaRPr lang="es-ES_tradnl"/>
          </a:p>
        </p:txBody>
      </p:sp>
      <p:sp>
        <p:nvSpPr>
          <p:cNvPr id="4" name="3 Rectángulo"/>
          <p:cNvSpPr/>
          <p:nvPr/>
        </p:nvSpPr>
        <p:spPr>
          <a:xfrm>
            <a:off x="775063" y="1266544"/>
            <a:ext cx="6096000" cy="5078313"/>
          </a:xfrm>
          <a:prstGeom prst="rect">
            <a:avLst/>
          </a:prstGeom>
        </p:spPr>
        <p:txBody>
          <a:bodyPr>
            <a:spAutoFit/>
          </a:bodyPr>
          <a:lstStyle/>
          <a:p>
            <a:r>
              <a:rPr lang="es-MX" b="1" dirty="0"/>
              <a:t>¿Qué son?</a:t>
            </a:r>
            <a:r>
              <a:rPr lang="es-MX" dirty="0"/>
              <a:t> Un gráfico de dispersión utiliza puntos trazados en dos ejes de valores para mostrar y comparar valores numéricos. Un gráfico de burbujas sustituye los puntos de datos por burbujas, cuyo tamaño representa una dimensión adicional de los datos.</a:t>
            </a:r>
          </a:p>
          <a:p>
            <a:r>
              <a:rPr lang="es-MX" b="1" dirty="0"/>
              <a:t>¿Cuándo usarlos?</a:t>
            </a:r>
            <a:r>
              <a:rPr lang="es-MX" dirty="0"/>
              <a:t> Un gráfico de dispersión es bueno para comparar dos tipos de datos numéricos cuando se desea segmentar o categorizar uno o ambos tipos. Si deseas utilizar cuadrantes, o si los datos tienen tres series de datos que contienen cada una un conjunto de valores, deberás seleccionar un gráfico de burbujas.</a:t>
            </a:r>
          </a:p>
          <a:p>
            <a:r>
              <a:rPr lang="es-MX" b="1" dirty="0"/>
              <a:t>¿Por qué elegir este tipo de gráfico?</a:t>
            </a:r>
            <a:endParaRPr lang="es-MX" dirty="0"/>
          </a:p>
          <a:p>
            <a:pPr lvl="1"/>
            <a:r>
              <a:rPr lang="es-MX" dirty="0"/>
              <a:t>Un gráfico de dispersión es útil para distinguir valores atípicos, correlaciones y categorización en dos conjuntos de datos.</a:t>
            </a:r>
          </a:p>
          <a:p>
            <a:pPr lvl="1"/>
            <a:r>
              <a:rPr lang="es-MX" dirty="0"/>
              <a:t>Un gráfico de burbujas puede trazar puntos de datos por tamaño relativo, si desea segmentar tres conjuntos de datos por categoría, fuente o hito de la línea de tiempo.</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6381" y="1266544"/>
            <a:ext cx="3971925"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3785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Gráficos de cascadas y embudos</a:t>
            </a:r>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29</a:t>
            </a:fld>
            <a:endParaRPr lang="es-ES_tradnl"/>
          </a:p>
        </p:txBody>
      </p:sp>
      <p:sp>
        <p:nvSpPr>
          <p:cNvPr id="4" name="3 Rectángulo"/>
          <p:cNvSpPr/>
          <p:nvPr/>
        </p:nvSpPr>
        <p:spPr>
          <a:xfrm>
            <a:off x="788126" y="1169355"/>
            <a:ext cx="6096000" cy="5355312"/>
          </a:xfrm>
          <a:prstGeom prst="rect">
            <a:avLst/>
          </a:prstGeom>
        </p:spPr>
        <p:txBody>
          <a:bodyPr>
            <a:spAutoFit/>
          </a:bodyPr>
          <a:lstStyle/>
          <a:p>
            <a:r>
              <a:rPr lang="es-MX" b="1" dirty="0"/>
              <a:t>Qué son?</a:t>
            </a:r>
            <a:r>
              <a:rPr lang="es-MX" dirty="0"/>
              <a:t> Los resultados de los gráficos de cascada tienen forma de escalera, mientras que los resultados de los gráficos de embudo generalmente se muestran verticalmente de barras más anchas a más estrechas.</a:t>
            </a:r>
          </a:p>
          <a:p>
            <a:r>
              <a:rPr lang="es-MX" b="1" dirty="0"/>
              <a:t>¿Cuándo usarlos?</a:t>
            </a:r>
            <a:r>
              <a:rPr lang="es-MX" dirty="0"/>
              <a:t> Para mostrar los cambios en un valor a lo largo del tiempo, utiliza un gráfico de cascada. Para visualizar desviaciones en las etapas de un proceso a lo largo del tiempo, utiliza un gráfico embudo.</a:t>
            </a:r>
          </a:p>
          <a:p>
            <a:r>
              <a:rPr lang="es-MX" b="1" dirty="0"/>
              <a:t>¿Por qué elegir este tipo de gráfico?</a:t>
            </a:r>
            <a:endParaRPr lang="es-MX" dirty="0"/>
          </a:p>
          <a:p>
            <a:pPr lvl="1"/>
            <a:r>
              <a:rPr lang="es-MX" dirty="0"/>
              <a:t>Los gráficos de cascada son excelentes para mostrar relaciones y contingencias, tales como variaciones de mes a mes o calendarios de recuperación de trabajo. Usa colores para diferenciar los aumentos, las disminuciones y los totales.</a:t>
            </a:r>
          </a:p>
          <a:p>
            <a:pPr lvl="1"/>
            <a:r>
              <a:rPr lang="es-MX" dirty="0"/>
              <a:t>Los gráficos de embudo son ideales para mostrar la retención de clientes, las tasas de graduación de los estudiantes y los canales de ventas.</a:t>
            </a:r>
          </a:p>
          <a:p>
            <a:r>
              <a:rPr lang="es-MX" dirty="0"/>
              <a:t/>
            </a:r>
            <a:br>
              <a:rPr lang="es-MX" dirty="0"/>
            </a:br>
            <a:endParaRPr lang="es-CO"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2018" y="1169355"/>
            <a:ext cx="4152900"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1984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3</a:t>
            </a:fld>
            <a:endParaRPr lang="es-ES_tradnl"/>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976313"/>
            <a:ext cx="9620250"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7619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Gráficos circulares y gráficos de anillos</a:t>
            </a:r>
            <a:br>
              <a:rPr lang="es-MX"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30</a:t>
            </a:fld>
            <a:endParaRPr lang="es-ES_tradnl"/>
          </a:p>
        </p:txBody>
      </p:sp>
      <p:sp>
        <p:nvSpPr>
          <p:cNvPr id="4" name="3 Rectángulo"/>
          <p:cNvSpPr/>
          <p:nvPr/>
        </p:nvSpPr>
        <p:spPr>
          <a:xfrm>
            <a:off x="566057" y="1310535"/>
            <a:ext cx="6096000" cy="4524315"/>
          </a:xfrm>
          <a:prstGeom prst="rect">
            <a:avLst/>
          </a:prstGeom>
        </p:spPr>
        <p:txBody>
          <a:bodyPr>
            <a:spAutoFit/>
          </a:bodyPr>
          <a:lstStyle/>
          <a:p>
            <a:r>
              <a:rPr lang="es-MX" b="1" dirty="0"/>
              <a:t>¿Qué son?</a:t>
            </a:r>
            <a:r>
              <a:rPr lang="es-MX" dirty="0"/>
              <a:t> Los gráficos circulares son círculos divididos en cuñas. Los gráficos de anillos son ruedas divididas en secciones. Ninguno de los dos utiliza ejes x o y.</a:t>
            </a:r>
          </a:p>
          <a:p>
            <a:r>
              <a:rPr lang="es-MX" b="1" dirty="0"/>
              <a:t>¿Cuándo usarlos?</a:t>
            </a:r>
            <a:r>
              <a:rPr lang="es-MX" dirty="0"/>
              <a:t> Estos gráficos muestran las categorías de datos como proporciones de un todo, por lo que son mejores para comparar sólo unos pocos valores.</a:t>
            </a:r>
          </a:p>
          <a:p>
            <a:r>
              <a:rPr lang="es-MX" b="1" dirty="0"/>
              <a:t>¿Por qué elegir este tipo de gráfico? </a:t>
            </a:r>
            <a:r>
              <a:rPr lang="es-MX" dirty="0"/>
              <a:t>Puntos a tener en cuenta:</a:t>
            </a:r>
          </a:p>
          <a:p>
            <a:pPr lvl="1"/>
            <a:r>
              <a:rPr lang="es-MX" dirty="0"/>
              <a:t>Un gráfico circular suele ser más eficaz que un gráfico de barras cuando se compara una categoría (una porción del pastel) con el total (todo el pastel) en un solo gráfico.</a:t>
            </a:r>
          </a:p>
          <a:p>
            <a:pPr lvl="1"/>
            <a:r>
              <a:rPr lang="es-MX" dirty="0"/>
              <a:t>Los gráficos circulares son los más comúnmente usados para hacer comparaciones entre grupos.</a:t>
            </a:r>
          </a:p>
          <a:p>
            <a:pPr lvl="1"/>
            <a:r>
              <a:rPr lang="es-MX" dirty="0"/>
              <a:t>Con los gráficos de anillos, puedes rotar las porciones, enfocarte en las específicas sacándolas de la gráfica, o cambiar el tamaño del agujero para agrandar o reducir el tamaño de los anillos.</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681" y="1504712"/>
            <a:ext cx="4067175"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20920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Gráfico con filtros</a:t>
            </a:r>
            <a:br>
              <a:rPr lang="es-CO"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31</a:t>
            </a:fld>
            <a:endParaRPr lang="es-ES_tradnl"/>
          </a:p>
        </p:txBody>
      </p:sp>
      <p:sp>
        <p:nvSpPr>
          <p:cNvPr id="4" name="3 Rectángulo"/>
          <p:cNvSpPr/>
          <p:nvPr/>
        </p:nvSpPr>
        <p:spPr>
          <a:xfrm>
            <a:off x="526869" y="1174713"/>
            <a:ext cx="6096000" cy="4247317"/>
          </a:xfrm>
          <a:prstGeom prst="rect">
            <a:avLst/>
          </a:prstGeom>
        </p:spPr>
        <p:txBody>
          <a:bodyPr>
            <a:spAutoFit/>
          </a:bodyPr>
          <a:lstStyle/>
          <a:p>
            <a:r>
              <a:rPr lang="es-MX" b="1" dirty="0"/>
              <a:t>¿Qué es?</a:t>
            </a:r>
            <a:r>
              <a:rPr lang="es-MX" dirty="0"/>
              <a:t> Un gráfico con filtros es un tipo de diagrama visual en Microsoft </a:t>
            </a:r>
            <a:r>
              <a:rPr lang="es-MX" dirty="0" err="1"/>
              <a:t>Power</a:t>
            </a:r>
            <a:r>
              <a:rPr lang="es-MX" dirty="0"/>
              <a:t> BI que los clientes pueden usar para interactuar con una visualización de datos.</a:t>
            </a:r>
          </a:p>
          <a:p>
            <a:r>
              <a:rPr lang="es-MX" b="1" dirty="0"/>
              <a:t>¿Cuándo usarlo?</a:t>
            </a:r>
            <a:r>
              <a:rPr lang="es-MX" dirty="0"/>
              <a:t> Los filtros permiten a los usuarios examinar parte de una visualización de datos más profundamente. Para mantener la importancia en los gráficos, te recomendamos agrupar todos los filtros cerca del borde de la página.</a:t>
            </a:r>
          </a:p>
          <a:p>
            <a:r>
              <a:rPr lang="es-MX" b="1" dirty="0"/>
              <a:t>¿Por qué elegir este tipo de gráfico? </a:t>
            </a:r>
            <a:r>
              <a:rPr lang="es-MX" dirty="0"/>
              <a:t>Al vincular un filtro a un gráfico, los usuarios pueden segmentar los datos por uno o más valores dinámicamente a través de un conjunto de datos, panel de control o informe. Los filtros pueden ayudar a la gente a explorar datos como:</a:t>
            </a:r>
          </a:p>
          <a:p>
            <a:pPr lvl="1"/>
            <a:r>
              <a:rPr lang="es-MX" dirty="0"/>
              <a:t>Categorías.</a:t>
            </a:r>
          </a:p>
          <a:p>
            <a:pPr lvl="1"/>
            <a:r>
              <a:rPr lang="es-MX" dirty="0"/>
              <a:t>Años.</a:t>
            </a:r>
          </a:p>
          <a:p>
            <a:pPr lvl="1"/>
            <a:r>
              <a:rPr lang="es-MX" dirty="0"/>
              <a:t>Ubicaciones geográficas.</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457" y="1174713"/>
            <a:ext cx="396240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8344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Ejercicio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32</a:t>
            </a:fld>
            <a:endParaRPr lang="es-ES_tradnl"/>
          </a:p>
        </p:txBody>
      </p:sp>
      <p:pic>
        <p:nvPicPr>
          <p:cNvPr id="31746" name="Picture 2" descr="https://www.excelfreeblog.com/wp-content/uploads/2017/09/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642" y="1252627"/>
            <a:ext cx="4581525" cy="5267326"/>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https://www.excelfreeblog.com/wp-content/uploads/2017/09/3-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147" y="1307362"/>
            <a:ext cx="65055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9154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Ejercicio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33</a:t>
            </a:fld>
            <a:endParaRPr lang="es-ES_tradnl"/>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3592" y="1259069"/>
            <a:ext cx="8845253" cy="4978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7783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Ejercicio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34</a:t>
            </a:fld>
            <a:endParaRPr lang="es-ES_tradnl"/>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018" y="1412831"/>
            <a:ext cx="9882731" cy="5045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68717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Ejercicio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35</a:t>
            </a:fld>
            <a:endParaRPr lang="es-ES_tradnl"/>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685" y="1159193"/>
            <a:ext cx="8061824" cy="5371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0079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Ejercicio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36</a:t>
            </a:fld>
            <a:endParaRPr lang="es-ES_tradnl"/>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324" y="1498600"/>
            <a:ext cx="8201025" cy="485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5557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Ejercicio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37</a:t>
            </a:fld>
            <a:endParaRPr lang="es-ES_tradnl"/>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172" y="1504712"/>
            <a:ext cx="8999999" cy="4948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2638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38</a:t>
            </a:fld>
            <a:endParaRPr lang="es-ES_tradnl"/>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324" y="179149"/>
            <a:ext cx="5708224" cy="3547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353" y="4058394"/>
            <a:ext cx="8826646" cy="2396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3196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664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4</a:t>
            </a:fld>
            <a:endParaRPr lang="es-ES_tradnl"/>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781050"/>
            <a:ext cx="9124950" cy="529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2721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5</a:t>
            </a:fld>
            <a:endParaRPr lang="es-ES_tradnl"/>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652463"/>
            <a:ext cx="8353425" cy="555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2827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6</a:t>
            </a:fld>
            <a:endParaRPr lang="es-ES_tradnl"/>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652463"/>
            <a:ext cx="9239250" cy="555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3349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7</a:t>
            </a:fld>
            <a:endParaRPr lang="es-ES_tradnl"/>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738" y="890588"/>
            <a:ext cx="9534525" cy="507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1205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8</a:t>
            </a:fld>
            <a:endParaRPr lang="es-ES_tradnl"/>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838" y="752475"/>
            <a:ext cx="9458325" cy="535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7355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9</a:t>
            </a:fld>
            <a:endParaRPr lang="es-ES_tradnl"/>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763" y="933450"/>
            <a:ext cx="9896475" cy="49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94640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DB1B367B95F05A46AD79F531E0B12249" ma:contentTypeVersion="8" ma:contentTypeDescription="Crear nuevo documento." ma:contentTypeScope="" ma:versionID="dc50ad310d643cacd280548fa09d190d">
  <xsd:schema xmlns:xsd="http://www.w3.org/2001/XMLSchema" xmlns:xs="http://www.w3.org/2001/XMLSchema" xmlns:p="http://schemas.microsoft.com/office/2006/metadata/properties" xmlns:ns2="28c133c1-f39f-47ef-88b0-6463f35cce5c" xmlns:ns3="ef85bb3e-2804-46d3-905f-c22ca17669c2" targetNamespace="http://schemas.microsoft.com/office/2006/metadata/properties" ma:root="true" ma:fieldsID="af2441aa6070549c5af0a8ced53ff023" ns2:_="" ns3:_="">
    <xsd:import namespace="28c133c1-f39f-47ef-88b0-6463f35cce5c"/>
    <xsd:import namespace="ef85bb3e-2804-46d3-905f-c22ca17669c2"/>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c133c1-f39f-47ef-88b0-6463f35cce5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85bb3e-2804-46d3-905f-c22ca17669c2" elementFormDefault="qualified">
    <xsd:import namespace="http://schemas.microsoft.com/office/2006/documentManagement/types"/>
    <xsd:import namespace="http://schemas.microsoft.com/office/infopath/2007/PartnerControls"/>
    <xsd:element name="SharedWithUsers" ma:index="11"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les de uso compartido"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3C8BF2-1500-4CD2-B9E3-78B97800A0C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ECA2253-4DBF-4925-AC13-56BBD6754CE5}">
  <ds:schemaRefs>
    <ds:schemaRef ds:uri="http://schemas.microsoft.com/sharepoint/v3/contenttype/forms"/>
  </ds:schemaRefs>
</ds:datastoreItem>
</file>

<file path=customXml/itemProps3.xml><?xml version="1.0" encoding="utf-8"?>
<ds:datastoreItem xmlns:ds="http://schemas.openxmlformats.org/officeDocument/2006/customXml" ds:itemID="{24FE5158-8BBD-41C2-9B02-BFBDDF1E1C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c133c1-f39f-47ef-88b0-6463f35cce5c"/>
    <ds:schemaRef ds:uri="ef85bb3e-2804-46d3-905f-c22ca17669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1563</TotalTime>
  <Words>281</Words>
  <Application>Microsoft Office PowerPoint</Application>
  <PresentationFormat>Personalizado</PresentationFormat>
  <Paragraphs>110</Paragraphs>
  <Slides>39</Slides>
  <Notes>0</Notes>
  <HiddenSlides>0</HiddenSlides>
  <MMClips>0</MMClips>
  <ScaleCrop>false</ScaleCrop>
  <HeadingPairs>
    <vt:vector size="4" baseType="variant">
      <vt:variant>
        <vt:lpstr>Tema</vt:lpstr>
      </vt:variant>
      <vt:variant>
        <vt:i4>1</vt:i4>
      </vt:variant>
      <vt:variant>
        <vt:lpstr>Títulos de diapositiva</vt:lpstr>
      </vt:variant>
      <vt:variant>
        <vt:i4>39</vt:i4>
      </vt:variant>
    </vt:vector>
  </HeadingPairs>
  <TitlesOfParts>
    <vt:vector size="40" baseType="lpstr">
      <vt:lpstr>Tema de Office</vt:lpstr>
      <vt:lpstr>Base de datos con SQL server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KPI’s ¿Qué son, para qué sirven y por qué y cómo utilizarlos? </vt:lpstr>
      <vt:lpstr>Cómo crear un KPI </vt:lpstr>
      <vt:lpstr>Gráfico lineal</vt:lpstr>
      <vt:lpstr>Gráfico de columnas</vt:lpstr>
      <vt:lpstr>Gráfico combinado</vt:lpstr>
      <vt:lpstr>Mapas de Calor y de puntos</vt:lpstr>
      <vt:lpstr>Gráficos de dispersión y gráficos de burbujas </vt:lpstr>
      <vt:lpstr>Gráficos de cascadas y embudos</vt:lpstr>
      <vt:lpstr>Gráficos circulares y gráficos de anillos </vt:lpstr>
      <vt:lpstr>Gráfico con filtros </vt:lpstr>
      <vt:lpstr>Ejercicio</vt:lpstr>
      <vt:lpstr>Ejercicio</vt:lpstr>
      <vt:lpstr>Ejercicio</vt:lpstr>
      <vt:lpstr>Ejercicio</vt:lpstr>
      <vt:lpstr>Ejercicio</vt:lpstr>
      <vt:lpstr>Ejercicio</vt:lpstr>
      <vt:lpstr>Presentación de PowerPoint</vt:lpstr>
      <vt:lpstr>Presentación de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Villa Jaramillo</dc:creator>
  <cp:lastModifiedBy>Mario Fernando Castillo Sarria</cp:lastModifiedBy>
  <cp:revision>45</cp:revision>
  <dcterms:created xsi:type="dcterms:W3CDTF">2018-06-25T18:49:12Z</dcterms:created>
  <dcterms:modified xsi:type="dcterms:W3CDTF">2018-09-28T18:58:36Z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0x010100DB1B367B95F05A46AD79F531E0B12249</vt:lpwstr>
  </property>
</Properties>
</file>